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Veronica Cruz" lastIdx="1" clrIdx="0"/>
  <p:cmAuthor id="1" initials="" name="Nicolas Cserepy" lastIdx="3" clrIdx="1"/>
  <p:cmAuthor id="2" initials="" name="Jane Little 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6.xml" Type="http://schemas.openxmlformats.org/officeDocument/2006/relationships/slide" Id="rId32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commentAuthors.xml" Type="http://schemas.openxmlformats.org/officeDocument/2006/relationships/commentAuthors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does something need to be put on this slide or should we just delete it? i think we answered all the task analysis stuff on the slides a couple earlier...?</p:text>
  </p:cm>
  <p:cm idx="1" authorId="1">
    <p:pos y="100" x="6000"/>
    <p:text>hmm</p:text>
  </p:cm>
  <p:cm idx="2" authorId="1">
    <p:pos y="200" x="6000"/>
    <p:text>i just sent a text about the representative tasks and application ideas</p:text>
  </p:cm>
  <p:cm idx="3" authorId="1">
    <p:pos y="300" x="6000"/>
    <p:text>the assignment handout has been such a mind fuck! i find it so hard to relate the words that they use to our topic :'(</p:text>
  </p:cm>
  <p:cm idx="1" authorId="2">
    <p:pos y="400" x="6000"/>
    <p:text>i agree with veronica, don't think this is necessary</p:text>
  </p:cm>
</p:cmLst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5176499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y="12039" x="-3832"/>
            <a:ext cy="5165065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y="660" x="14659"/>
            <a:ext cy="5165065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-661" x="-846666"/>
            <a:ext cy="5176308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y="131" x="-524933"/>
            <a:ext cy="5176308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244242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244242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3700039" x="-6264"/>
            <a:ext cy="2325488" cx="9150267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9540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comments/comment1.xml" Type="http://schemas.openxmlformats.org/officeDocument/2006/relationships/comments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5.jp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879350" x="430321"/>
            <a:ext cy="1102500" cx="44969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7200" lang="en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baseline="-25000" sz="7200" lang="en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z="7200" lang="en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sz="7200" lang="en">
                <a:solidFill>
                  <a:srgbClr val="EFEF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 </a:t>
            </a:r>
            <a:r>
              <a:rPr baseline="-25000" sz="7200" lang="en">
                <a:solidFill>
                  <a:srgbClr val="EFEF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3253359" x="1134615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...can you go?</a:t>
            </a:r>
          </a:p>
        </p:txBody>
      </p:sp>
      <p:sp>
        <p:nvSpPr>
          <p:cNvPr id="43" name="Shape 43"/>
          <p:cNvSpPr txBox="1"/>
          <p:nvPr>
            <p:ph idx="2" type="subTitle"/>
          </p:nvPr>
        </p:nvSpPr>
        <p:spPr>
          <a:xfrm>
            <a:off y="4601700" x="76199"/>
            <a:ext cy="694199" cx="670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>
                <a:solidFill>
                  <a:srgbClr val="B7B7B7"/>
                </a:solidFill>
              </a:rPr>
              <a:t>Veronica Cruz, Nico Cserepy, Jane E, Matthew Leong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Who will use the system?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Groups such as students / families / work colleagues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What tasks do they perform?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Evaluate their personal water consumption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What tasks are desired?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Sustainable use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Task Analysis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How are tasks learned?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Competition / constant reinforcement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Where are the tasks performed?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Hopefully everywhere!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Relationship between customer &amp; data?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Currently 0! e.g 5 gallons / shower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Water bill (0.0025$/gallon)</a:t>
            </a: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Task Analysis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What other tools do customers have?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Manual entry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Requires active checking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No incentives </a:t>
            </a:r>
          </a:p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How do users communicate w each other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Currently THEY DON’T!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Live competitive tracking / chat function</a:t>
            </a:r>
          </a:p>
        </p:txBody>
      </p:sp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Task Analysis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How often are tasks performed?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Multiple times daily</a:t>
            </a:r>
          </a:p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What are the time constraints?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Until the event finishes</a:t>
            </a:r>
          </a:p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What happens when things go wrong?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Lose competition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Global drought, sad times</a:t>
            </a:r>
          </a:p>
        </p:txBody>
      </p:sp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Task Analysis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simple:</a:t>
            </a:r>
          </a:p>
          <a:p>
            <a:pPr algn="l" rtl="0" lvl="1" marR="0" indent="-4318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automatically import water usage data</a:t>
            </a:r>
          </a:p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moderate: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make conservation a competition</a:t>
            </a:r>
          </a:p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complex:</a:t>
            </a:r>
          </a:p>
          <a:p>
            <a:pPr algn="l" rtl="0" lvl="1" marR="0" indent="-4064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allow cities to collect data about population water usage patterns</a:t>
            </a: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3 Representative Tasks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Competition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Significance: medium (less long term)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Feasibility: high (easy to do between dorms)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Interest: high (students are competitive, possibly prize incentives)</a:t>
            </a: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3 Application Ideas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Charity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Significance: high (helps people in need)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Feasibility: medium (deals with charities)</a:t>
            </a:r>
          </a:p>
          <a:p>
            <a:pPr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Interest: high (support good cause)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3 Application Ideas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Education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Significance: high (true goal is long term behavioral change)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Feasibility: high (regular factlets pop up)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Interest: low (requires regular checking)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3 Application Ideas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Combats the two problems uncovered through contextual inquiry: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sz="2400" lang="en"/>
              <a:t>lack of accountability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sz="2400" lang="en"/>
              <a:t>no motivation</a:t>
            </a:r>
          </a:p>
          <a:p>
            <a:pPr algn="l" rtl="0" lvl="0" marR="0" indent="-431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Makes data collection painless and automatic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Char char="-"/>
            </a:pPr>
            <a:r>
              <a:rPr sz="2400" lang="en"/>
              <a:t>comprehensive, integrated in the home, easy</a:t>
            </a:r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Our top choice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t="10219" b="20307" r="14741" l="12821"/>
          <a:stretch/>
        </p:blipFill>
        <p:spPr>
          <a:xfrm>
            <a:off y="66699" x="865925"/>
            <a:ext cy="5045874" cx="39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t="16199" b="18187" r="17039" l="14499"/>
          <a:stretch/>
        </p:blipFill>
        <p:spPr>
          <a:xfrm rot="10800000">
            <a:off y="1142126" x="5191053"/>
            <a:ext cy="2742598" cx="381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sz="2800" lang="en"/>
              <a:t>Problem &amp; Solution</a:t>
            </a:r>
          </a:p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sz="2800" lang="en"/>
              <a:t>Contextual Inquiry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AutoNum type="alphaLcPeriod"/>
            </a:pPr>
            <a:r>
              <a:rPr lang="en"/>
              <a:t>Description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AutoNum type="alphaLcPeriod"/>
            </a:pPr>
            <a:r>
              <a:rPr lang="en"/>
              <a:t>Result</a:t>
            </a:r>
          </a:p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sz="2800" lang="en"/>
              <a:t>Task Analysis</a:t>
            </a:r>
          </a:p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sz="2800" lang="en"/>
              <a:t>3 Representative Tasks</a:t>
            </a:r>
          </a:p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sz="2800" lang="en"/>
              <a:t>3 Application Ideas</a:t>
            </a:r>
          </a:p>
          <a:p>
            <a:pPr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sz="2800" lang="en"/>
              <a:t>Summary</a:t>
            </a:r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Overview	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Refrigerator display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97988" x="2245231"/>
            <a:ext cy="3722825" cx="465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t="22234" b="38222" r="5124" l="9617"/>
          <a:stretch/>
        </p:blipFill>
        <p:spPr>
          <a:xfrm>
            <a:off y="2722487" x="5005825"/>
            <a:ext cy="673850" cx="10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Zoomed in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t="22234" b="38222" r="5124" l="9617"/>
          <a:stretch/>
        </p:blipFill>
        <p:spPr>
          <a:xfrm>
            <a:off y="1244250" x="1483348"/>
            <a:ext cy="3730900" cx="603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Other examples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t="4406" b="0" r="14755" l="0"/>
          <a:stretch/>
        </p:blipFill>
        <p:spPr>
          <a:xfrm>
            <a:off y="1585900" x="142537"/>
            <a:ext cy="2947000" cx="4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t="4508" b="4408" r="19600" l="9255"/>
          <a:stretch/>
        </p:blipFill>
        <p:spPr>
          <a:xfrm>
            <a:off y="1585900" x="4909152"/>
            <a:ext cy="2947000" cx="409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Wearable</a:t>
            </a:r>
          </a:p>
        </p:txBody>
      </p:sp>
      <p:grpSp>
        <p:nvGrpSpPr>
          <p:cNvPr id="188" name="Shape 188"/>
          <p:cNvGrpSpPr/>
          <p:nvPr/>
        </p:nvGrpSpPr>
        <p:grpSpPr>
          <a:xfrm>
            <a:off y="1353687" x="657364"/>
            <a:ext cy="3529150" cx="4709820"/>
            <a:chOff y="1353687" x="657364"/>
            <a:chExt cy="3529150" cx="4709820"/>
          </a:xfrm>
        </p:grpSpPr>
        <p:pic>
          <p:nvPicPr>
            <p:cNvPr id="189" name="Shape 18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1353687" x="657364"/>
              <a:ext cy="3529150" cx="4709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Shape 190"/>
            <p:cNvPicPr preferRelativeResize="0"/>
            <p:nvPr/>
          </p:nvPicPr>
          <p:blipFill rotWithShape="1">
            <a:blip r:embed="rId4">
              <a:alphaModFix/>
            </a:blip>
            <a:srcRect t="19932" b="18263" r="57292" l="3644"/>
            <a:stretch/>
          </p:blipFill>
          <p:spPr>
            <a:xfrm>
              <a:off y="2370589" x="2010762"/>
              <a:ext cy="1083374" cx="979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t="19932" b="18263" r="57292" l="3644"/>
          <a:stretch/>
        </p:blipFill>
        <p:spPr>
          <a:xfrm>
            <a:off y="1594196" x="5732078"/>
            <a:ext cy="3048125" cx="275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t="7580" b="14513" r="4268" l="3147"/>
          <a:stretch/>
        </p:blipFill>
        <p:spPr>
          <a:xfrm rot="5400000">
            <a:off y="1910876" x="605710"/>
            <a:ext cy="2297074" cx="364005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Phone apps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t="26963" b="19655" r="7047" l="16347"/>
          <a:stretch/>
        </p:blipFill>
        <p:spPr>
          <a:xfrm>
            <a:off y="1254387" x="4778100"/>
            <a:ext cy="3610025" cx="2915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Other examples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t="0" b="7927" r="28967" l="1664"/>
          <a:stretch/>
        </p:blipFill>
        <p:spPr>
          <a:xfrm>
            <a:off y="1244250" x="2140786"/>
            <a:ext cy="3630300" cx="486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Char char="-"/>
            </a:pPr>
            <a:r>
              <a:rPr sz="3000" lang="en">
                <a:solidFill>
                  <a:srgbClr val="00387E"/>
                </a:solidFill>
              </a:rPr>
              <a:t>Comprehensive in-residence system</a:t>
            </a:r>
          </a:p>
          <a:p>
            <a:pPr rtl="0" lvl="0" indent="-419100" marL="45720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Char char="-"/>
            </a:pPr>
            <a:r>
              <a:rPr sz="3000" lang="en">
                <a:solidFill>
                  <a:srgbClr val="00387E"/>
                </a:solidFill>
              </a:rPr>
              <a:t>Automatically tracks water use</a:t>
            </a:r>
          </a:p>
          <a:p>
            <a:pPr rtl="0" lvl="0" indent="-419100" marL="45720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Char char="-"/>
            </a:pPr>
            <a:r>
              <a:rPr sz="3000" lang="en">
                <a:solidFill>
                  <a:srgbClr val="00387E"/>
                </a:solidFill>
              </a:rPr>
              <a:t>Set personal and residence goals</a:t>
            </a:r>
          </a:p>
          <a:p>
            <a:pPr rtl="0" lvl="0" indent="-419100" marL="45720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Char char="-"/>
            </a:pPr>
            <a:r>
              <a:rPr sz="3000" lang="en">
                <a:solidFill>
                  <a:srgbClr val="00387E"/>
                </a:solidFill>
              </a:rPr>
              <a:t>Compare performance to others!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387E"/>
              </a:solidFill>
            </a:endParaRPr>
          </a:p>
          <a:p>
            <a:pPr algn="r"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 i="1">
                <a:solidFill>
                  <a:srgbClr val="EFEFEF"/>
                </a:solidFill>
              </a:rPr>
              <a:t>“Moisture is the essence of wetness, and wetness is the essence of beauty.” - Derek Zoolander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387E"/>
              </a:solidFill>
            </a:endParaRPr>
          </a:p>
        </p:txBody>
      </p:sp>
      <p:sp>
        <p:nvSpPr>
          <p:cNvPr id="212" name="Shape 212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The Problem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t="0" b="0" r="11119" l="0"/>
          <a:stretch/>
        </p:blipFill>
        <p:spPr>
          <a:xfrm>
            <a:off y="1627925" x="457200"/>
            <a:ext cy="2862948" cx="37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30650" x="4256000"/>
            <a:ext cy="2857500" cx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387E"/>
              </a:solidFill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387E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Can you read this…?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05400" x="1693300"/>
            <a:ext cy="2857500" cx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y="7393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>
                <a:solidFill>
                  <a:srgbClr val="EFEFEF"/>
                </a:solidFill>
              </a:rPr>
              <a:t>The solution lies in</a:t>
            </a:r>
            <a:r>
              <a:rPr sz="4800" lang="en">
                <a:solidFill>
                  <a:srgbClr val="F3F3F3"/>
                </a:solidFill>
              </a:rPr>
              <a:t>     </a:t>
            </a:r>
            <a:r>
              <a:rPr sz="4800" lang="en">
                <a:solidFill>
                  <a:srgbClr val="00FF00"/>
                </a:solidFill>
              </a:rPr>
              <a:t> H</a:t>
            </a:r>
            <a:r>
              <a:rPr baseline="-25000" sz="4800" lang="en">
                <a:solidFill>
                  <a:srgbClr val="00FF00"/>
                </a:solidFill>
              </a:rPr>
              <a:t>2</a:t>
            </a:r>
            <a:r>
              <a:rPr sz="4800" lang="en">
                <a:solidFill>
                  <a:srgbClr val="00FF00"/>
                </a:solidFill>
              </a:rPr>
              <a:t>O</a:t>
            </a:r>
            <a:r>
              <a:rPr sz="4800" lang="en">
                <a:solidFill>
                  <a:srgbClr val="EFEFEF"/>
                </a:solidFill>
              </a:rPr>
              <a:t>W </a:t>
            </a:r>
            <a:r>
              <a:rPr baseline="-25000" sz="4800" lang="en">
                <a:solidFill>
                  <a:srgbClr val="EFEFEF"/>
                </a:solidFill>
              </a:rPr>
              <a:t>low </a:t>
            </a:r>
            <a:r>
              <a:rPr sz="4800" lang="en">
                <a:solidFill>
                  <a:srgbClr val="EFEFEF"/>
                </a:solidFill>
              </a:rPr>
              <a:t>!</a:t>
            </a:r>
            <a:r>
              <a:rPr sz="4800" lang="en">
                <a:solidFill>
                  <a:srgbClr val="F3F3F3"/>
                </a:solidFill>
              </a:rPr>
              <a:t> 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t="0" b="0" r="8215" l="19461"/>
          <a:stretch/>
        </p:blipFill>
        <p:spPr>
          <a:xfrm>
            <a:off y="1835550" x="2575125"/>
            <a:ext cy="3105375" cx="399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t="2475" b="53156" r="11336" l="62750"/>
          <a:stretch/>
        </p:blipFill>
        <p:spPr>
          <a:xfrm>
            <a:off y="2158250" x="3539950"/>
            <a:ext cy="2521325" cx="147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How do people use water?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Are they interested in conservation?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If so, are they engaged in it?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What motivates/discourages them?</a:t>
            </a:r>
          </a:p>
          <a:p>
            <a:pPr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How much do they know about their water usage?</a:t>
            </a:r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Contextual Inquiry Description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Students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They are our primary target group!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Recruited on campus/graduate residence.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Who we recruited	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Tasks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t="0" b="0" r="15504" l="0"/>
          <a:stretch/>
        </p:blipFill>
        <p:spPr>
          <a:xfrm>
            <a:off y="1200175" x="414625"/>
            <a:ext cy="3674375" cx="23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178" x="3069550"/>
            <a:ext cy="3674358" cx="275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00200" x="5977225"/>
            <a:ext cy="3674349" cx="27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“I am not above the average!” 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Can’t quantify water use.</a:t>
            </a:r>
          </a:p>
          <a:p>
            <a:pPr rtl="0" lvl="1" indent="-406400" marL="914400"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-"/>
            </a:pPr>
            <a:r>
              <a:rPr lang="en"/>
              <a:t>response: “5 gallons for a shower”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lang="en"/>
              <a:t>- </a:t>
            </a:r>
            <a:r>
              <a:rPr sz="3200" lang="en"/>
              <a:t>Anonymous consumption/lack of accountability.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Contextual Inquiry Results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